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a" ContentType="audio/x-ms-wma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rtl="1" saveSubsetFonts="1">
  <p:sldMasterIdLst>
    <p:sldMasterId id="2147483900" r:id="rId1"/>
  </p:sldMasterIdLst>
  <p:sldIdLst>
    <p:sldId id="274" r:id="rId2"/>
    <p:sldId id="283" r:id="rId3"/>
    <p:sldId id="275" r:id="rId4"/>
    <p:sldId id="286" r:id="rId5"/>
    <p:sldId id="277" r:id="rId6"/>
    <p:sldId id="296" r:id="rId7"/>
    <p:sldId id="298" r:id="rId8"/>
    <p:sldId id="297" r:id="rId9"/>
    <p:sldId id="299" r:id="rId10"/>
    <p:sldId id="300" r:id="rId11"/>
    <p:sldId id="301" r:id="rId12"/>
    <p:sldId id="302" r:id="rId13"/>
  </p:sldIdLst>
  <p:sldSz cx="9144000" cy="6858000" type="screen4x3"/>
  <p:notesSz cx="6858000" cy="9144000"/>
  <p:defaultTextStyle>
    <a:defPPr>
      <a:defRPr lang="ar-EG"/>
    </a:defPPr>
    <a:lvl1pPr marL="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r" defTabSz="914400" rtl="1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84706" autoAdjust="0"/>
    <p:restoredTop sz="94660"/>
  </p:normalViewPr>
  <p:slideViewPr>
    <p:cSldViewPr>
      <p:cViewPr varScale="1">
        <p:scale>
          <a:sx n="67" d="100"/>
          <a:sy n="67" d="100"/>
        </p:scale>
        <p:origin x="1128" y="4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SD-PanelTitle-GrommetsCombine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921934" y="1811863"/>
            <a:ext cx="5308866" cy="1515533"/>
          </a:xfrm>
        </p:spPr>
        <p:txBody>
          <a:bodyPr anchor="b">
            <a:noAutofit/>
          </a:bodyPr>
          <a:lstStyle>
            <a:lvl1pPr algn="ctr">
              <a:defRPr sz="4800">
                <a:effectLst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921934" y="3598327"/>
            <a:ext cx="5308866" cy="1377651"/>
          </a:xfrm>
        </p:spPr>
        <p:txBody>
          <a:bodyPr anchor="t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65417" y="5054602"/>
            <a:ext cx="673276" cy="279400"/>
          </a:xfrm>
        </p:spPr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921934" y="5054602"/>
            <a:ext cx="4064860" cy="279400"/>
          </a:xfrm>
        </p:spPr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817317" y="5054602"/>
            <a:ext cx="413483" cy="279400"/>
          </a:xfrm>
        </p:spPr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5" name="Straight Connector 14"/>
          <p:cNvCxnSpPr/>
          <p:nvPr/>
        </p:nvCxnSpPr>
        <p:spPr>
          <a:xfrm>
            <a:off x="2019825" y="3471329"/>
            <a:ext cx="511308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772122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4815415"/>
            <a:ext cx="6798734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26260" y="1032933"/>
            <a:ext cx="7091482" cy="33612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6" y="5382153"/>
            <a:ext cx="6798734" cy="493712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40280070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6" y="906873"/>
            <a:ext cx="6798734" cy="3097860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275666"/>
            <a:ext cx="6798736" cy="1600202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5" y="4140199"/>
            <a:ext cx="6606425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1043579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34333" y="982132"/>
            <a:ext cx="6400250" cy="2370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600200" y="3352799"/>
            <a:ext cx="5892798" cy="651933"/>
          </a:xfrm>
        </p:spPr>
        <p:txBody>
          <a:bodyPr anchor="ctr">
            <a:normAutofit/>
          </a:bodyPr>
          <a:lstStyle>
            <a:lvl1pPr marL="0" indent="0" algn="r">
              <a:buFontTx/>
              <a:buNone/>
              <a:defRPr sz="1800"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3" y="4343400"/>
            <a:ext cx="6798738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4" name="TextBox 13"/>
          <p:cNvSpPr txBox="1"/>
          <p:nvPr/>
        </p:nvSpPr>
        <p:spPr>
          <a:xfrm>
            <a:off x="849969" y="905362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72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633503" y="2827870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72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1278466" y="4140199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4023935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9" y="3308581"/>
            <a:ext cx="679872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4777381"/>
            <a:ext cx="6798730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37311204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9416" y="982132"/>
            <a:ext cx="632516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639312"/>
            <a:ext cx="6798730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4529667"/>
            <a:ext cx="6798736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sp>
        <p:nvSpPr>
          <p:cNvPr id="12" name="TextBox 11"/>
          <p:cNvSpPr txBox="1"/>
          <p:nvPr/>
        </p:nvSpPr>
        <p:spPr>
          <a:xfrm>
            <a:off x="878060" y="896895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649796" y="2607728"/>
            <a:ext cx="457319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278466" y="342900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11148930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82131"/>
            <a:ext cx="6798734" cy="2294467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sz="3200" b="0" dirty="0"/>
            </a:lvl1pPr>
          </a:lstStyle>
          <a:p>
            <a:pPr marL="0" lvl="0"/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176868" y="3566160"/>
            <a:ext cx="6798730" cy="905256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6" y="4470400"/>
            <a:ext cx="6798734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600">
                <a:solidFill>
                  <a:schemeClr val="tx1"/>
                </a:solidFill>
              </a:defRPr>
            </a:lvl1pPr>
            <a:lvl2pPr marL="457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5" name="Straight Connector 14"/>
          <p:cNvCxnSpPr/>
          <p:nvPr/>
        </p:nvCxnSpPr>
        <p:spPr>
          <a:xfrm>
            <a:off x="1278469" y="3429000"/>
            <a:ext cx="6606421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79311198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5" y="2490135"/>
            <a:ext cx="6798736" cy="338573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60642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36363618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356667" y="906873"/>
            <a:ext cx="1618930" cy="49689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176867" y="906873"/>
            <a:ext cx="4915509" cy="4968993"/>
          </a:xfrm>
        </p:spPr>
        <p:txBody>
          <a:bodyPr vert="eaVert" anchor="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4" name="Straight Connector 13"/>
          <p:cNvCxnSpPr/>
          <p:nvPr/>
        </p:nvCxnSpPr>
        <p:spPr>
          <a:xfrm>
            <a:off x="6245512" y="906873"/>
            <a:ext cx="0" cy="4968993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14902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6"/>
          <p:cNvCxnSpPr/>
          <p:nvPr/>
        </p:nvCxnSpPr>
        <p:spPr>
          <a:xfrm>
            <a:off x="1278466" y="2354670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128327952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78465" y="1641413"/>
            <a:ext cx="6595534" cy="1822514"/>
          </a:xfrm>
        </p:spPr>
        <p:txBody>
          <a:bodyPr anchor="b">
            <a:normAutofit/>
          </a:bodyPr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78465" y="3734859"/>
            <a:ext cx="6595534" cy="1090015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31" name="Straight Connector 30"/>
          <p:cNvCxnSpPr/>
          <p:nvPr/>
        </p:nvCxnSpPr>
        <p:spPr>
          <a:xfrm>
            <a:off x="1278466" y="3599392"/>
            <a:ext cx="6595533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526700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278465" y="235626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79576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5152" y="2487168"/>
            <a:ext cx="3337560" cy="3447288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7012384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8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76868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1832" y="2658533"/>
            <a:ext cx="333756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1832" y="3243262"/>
            <a:ext cx="3337560" cy="2706624"/>
          </a:xfrm>
        </p:spPr>
        <p:txBody>
          <a:bodyPr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41" name="Straight Connector 40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93071417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915337"/>
            <a:ext cx="6798735" cy="130386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4" name="Straight Connector 13"/>
          <p:cNvCxnSpPr/>
          <p:nvPr/>
        </p:nvCxnSpPr>
        <p:spPr>
          <a:xfrm>
            <a:off x="1278466" y="2354670"/>
            <a:ext cx="659553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68613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29206632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388534"/>
            <a:ext cx="2536798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20062" y="982132"/>
            <a:ext cx="3855539" cy="4893735"/>
          </a:xfrm>
        </p:spPr>
        <p:txBody>
          <a:bodyPr anchor="ctr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031065"/>
            <a:ext cx="2536798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  <p:cxnSp>
        <p:nvCxnSpPr>
          <p:cNvPr id="16" name="Straight Connector 15"/>
          <p:cNvCxnSpPr/>
          <p:nvPr/>
        </p:nvCxnSpPr>
        <p:spPr>
          <a:xfrm>
            <a:off x="1278466" y="2912533"/>
            <a:ext cx="2333594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6753605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76865" y="1883832"/>
            <a:ext cx="3632202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218221" y="1032933"/>
            <a:ext cx="2929463" cy="4792136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76865" y="3255432"/>
            <a:ext cx="3632201" cy="1828800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ar-E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325411200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3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D-PanelContent-GrommetsCombined.png"/>
          <p:cNvPicPr>
            <a:picLocks noChangeAspect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176866" y="915337"/>
            <a:ext cx="6798734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76865" y="2490135"/>
            <a:ext cx="6798736" cy="3444997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56670" y="5960533"/>
            <a:ext cx="1148283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431A315F-9CEB-4221-9C25-5C688AE19C08}" type="datetimeFigureOut">
              <a:rPr lang="ar-EG" smtClean="0"/>
              <a:pPr/>
              <a:t>22/07/1441</a:t>
            </a:fld>
            <a:endParaRPr lang="ar-EG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176865" y="5960533"/>
            <a:ext cx="5104667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ar-EG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580091" y="5960533"/>
            <a:ext cx="395510" cy="2794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01CD521B-5DE3-4CEE-B9A4-C1771DF8E244}" type="slidenum">
              <a:rPr lang="ar-EG" smtClean="0"/>
              <a:pPr/>
              <a:t>‹#›</a:t>
            </a:fld>
            <a:endParaRPr lang="ar-EG"/>
          </a:p>
        </p:txBody>
      </p:sp>
    </p:spTree>
    <p:extLst>
      <p:ext uri="{BB962C8B-B14F-4D97-AF65-F5344CB8AC3E}">
        <p14:creationId xmlns:p14="http://schemas.microsoft.com/office/powerpoint/2010/main" val="42544191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01" r:id="rId1"/>
    <p:sldLayoutId id="2147483902" r:id="rId2"/>
    <p:sldLayoutId id="2147483903" r:id="rId3"/>
    <p:sldLayoutId id="2147483904" r:id="rId4"/>
    <p:sldLayoutId id="2147483905" r:id="rId5"/>
    <p:sldLayoutId id="2147483906" r:id="rId6"/>
    <p:sldLayoutId id="2147483907" r:id="rId7"/>
    <p:sldLayoutId id="2147483908" r:id="rId8"/>
    <p:sldLayoutId id="2147483909" r:id="rId9"/>
    <p:sldLayoutId id="2147483910" r:id="rId10"/>
    <p:sldLayoutId id="2147483911" r:id="rId11"/>
    <p:sldLayoutId id="2147483912" r:id="rId12"/>
    <p:sldLayoutId id="2147483913" r:id="rId13"/>
    <p:sldLayoutId id="2147483914" r:id="rId14"/>
    <p:sldLayoutId id="2147483915" r:id="rId15"/>
    <p:sldLayoutId id="2147483916" r:id="rId16"/>
    <p:sldLayoutId id="2147483917" r:id="rId17"/>
  </p:sldLayoutIdLst>
  <p:txStyles>
    <p:titleStyle>
      <a:lvl1pPr algn="ctr" defTabSz="457200" rtl="0" eaLnBrk="1" latinLnBrk="0" hangingPunct="1">
        <a:spcBef>
          <a:spcPct val="0"/>
        </a:spcBef>
        <a:buNone/>
        <a:defRPr sz="4000" kern="1200" cap="none">
          <a:ln w="3175" cmpd="sng">
            <a:noFill/>
          </a:ln>
          <a:solidFill>
            <a:schemeClr val="tx1">
              <a:lumMod val="85000"/>
              <a:lumOff val="15000"/>
            </a:schemeClr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audio" Target="../media/media1.wma"/><Relationship Id="rId7" Type="http://schemas.openxmlformats.org/officeDocument/2006/relationships/image" Target="../media/image7.jpeg"/><Relationship Id="rId2" Type="http://schemas.microsoft.com/office/2007/relationships/media" Target="../media/media1.wma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wma"/><Relationship Id="rId2" Type="http://schemas.microsoft.com/office/2007/relationships/media" Target="../media/media10.wma"/><Relationship Id="rId1" Type="http://schemas.openxmlformats.org/officeDocument/2006/relationships/tags" Target="../tags/tag10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wma"/><Relationship Id="rId2" Type="http://schemas.microsoft.com/office/2007/relationships/media" Target="../media/media11.wma"/><Relationship Id="rId1" Type="http://schemas.openxmlformats.org/officeDocument/2006/relationships/tags" Target="../tags/tag11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2.wma"/><Relationship Id="rId2" Type="http://schemas.microsoft.com/office/2007/relationships/media" Target="../media/media12.wma"/><Relationship Id="rId1" Type="http://schemas.openxmlformats.org/officeDocument/2006/relationships/tags" Target="../tags/tag1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wma"/><Relationship Id="rId2" Type="http://schemas.microsoft.com/office/2007/relationships/media" Target="../media/media2.wma"/><Relationship Id="rId1" Type="http://schemas.openxmlformats.org/officeDocument/2006/relationships/tags" Target="../tags/tag2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wma"/><Relationship Id="rId2" Type="http://schemas.microsoft.com/office/2007/relationships/media" Target="../media/media3.wma"/><Relationship Id="rId1" Type="http://schemas.openxmlformats.org/officeDocument/2006/relationships/tags" Target="../tags/tag3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wma"/><Relationship Id="rId2" Type="http://schemas.microsoft.com/office/2007/relationships/media" Target="../media/media4.wma"/><Relationship Id="rId1" Type="http://schemas.openxmlformats.org/officeDocument/2006/relationships/tags" Target="../tags/tag4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wma"/><Relationship Id="rId2" Type="http://schemas.microsoft.com/office/2007/relationships/media" Target="../media/media5.wma"/><Relationship Id="rId1" Type="http://schemas.openxmlformats.org/officeDocument/2006/relationships/tags" Target="../tags/tag5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wma"/><Relationship Id="rId2" Type="http://schemas.microsoft.com/office/2007/relationships/media" Target="../media/media6.wma"/><Relationship Id="rId1" Type="http://schemas.openxmlformats.org/officeDocument/2006/relationships/tags" Target="../tags/tag6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wma"/><Relationship Id="rId2" Type="http://schemas.microsoft.com/office/2007/relationships/media" Target="../media/media7.wma"/><Relationship Id="rId1" Type="http://schemas.openxmlformats.org/officeDocument/2006/relationships/tags" Target="../tags/tag7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wma"/><Relationship Id="rId2" Type="http://schemas.microsoft.com/office/2007/relationships/media" Target="../media/media8.wma"/><Relationship Id="rId1" Type="http://schemas.openxmlformats.org/officeDocument/2006/relationships/tags" Target="../tags/tag8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wma"/><Relationship Id="rId2" Type="http://schemas.microsoft.com/office/2007/relationships/media" Target="../media/media9.wma"/><Relationship Id="rId1" Type="http://schemas.openxmlformats.org/officeDocument/2006/relationships/tags" Target="../tags/tag9.xml"/><Relationship Id="rId5" Type="http://schemas.openxmlformats.org/officeDocument/2006/relationships/image" Target="../media/image8.png"/><Relationship Id="rId4" Type="http://schemas.openxmlformats.org/officeDocument/2006/relationships/slideLayout" Target="../slideLayouts/slideLayout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693822" y="188640"/>
            <a:ext cx="7848872" cy="1938992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4000" b="1" dirty="0" smtClean="0"/>
              <a:t>الدبلوم العام</a:t>
            </a:r>
            <a:r>
              <a:rPr lang="ar-SA" sz="4000" b="1" dirty="0" smtClean="0"/>
              <a:t>: </a:t>
            </a:r>
            <a:r>
              <a:rPr lang="ar-SA" sz="4000" b="1" dirty="0" smtClean="0"/>
              <a:t>شعبة الفلسفة </a:t>
            </a:r>
            <a:r>
              <a:rPr lang="ar-SA" sz="4000" b="1" dirty="0" smtClean="0"/>
              <a:t>+الاجتماع + علم النفس      </a:t>
            </a:r>
            <a:r>
              <a:rPr lang="ar-SA" sz="4000" b="1" dirty="0" smtClean="0"/>
              <a:t>مقرر : طرق تدريس ذوى الاحتياجات :              </a:t>
            </a:r>
            <a:r>
              <a:rPr lang="ar-SA" sz="4000" b="1" smtClean="0"/>
              <a:t>الخميس 18 </a:t>
            </a:r>
            <a:r>
              <a:rPr lang="ar-SA" sz="4000" b="1" dirty="0" smtClean="0"/>
              <a:t>/ 3 </a:t>
            </a:r>
            <a:endParaRPr lang="ar-EG" sz="40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9167033" y="5026522"/>
            <a:ext cx="3468450" cy="2753846"/>
          </a:xfrm>
        </p:spPr>
        <p:txBody>
          <a:bodyPr>
            <a:normAutofit/>
          </a:bodyPr>
          <a:lstStyle/>
          <a:p>
            <a:pPr algn="r"/>
            <a:endParaRPr lang="ar-EG" sz="4400" b="1" dirty="0">
              <a:solidFill>
                <a:srgbClr val="002060"/>
              </a:solidFill>
            </a:endParaRPr>
          </a:p>
        </p:txBody>
      </p:sp>
      <p:pic>
        <p:nvPicPr>
          <p:cNvPr id="3" name="Picture 4" descr="Related image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155" y="2127632"/>
            <a:ext cx="4643413" cy="23065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Related image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0275" y="2127633"/>
            <a:ext cx="4499993" cy="22865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Related image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" y="4149080"/>
            <a:ext cx="9143406" cy="2708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185210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77"/>
    </mc:Choice>
    <mc:Fallback xmlns="">
      <p:transition spd="slow" advTm="899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3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2000"/>
                                        <p:tgtEl>
                                          <p:spTgt spid="10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305958" cy="692696"/>
          </a:xfrm>
        </p:spPr>
        <p:txBody>
          <a:bodyPr>
            <a:normAutofit fontScale="90000"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وسائل الكشف عن الطلاب الموهوبين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79713"/>
            <a:ext cx="8676455" cy="6165303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اختبارات الذكاء.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مقاييس التقدير السلوكية.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ترشيح المعلمين.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ترشيح الوالدين.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التقارير الذاتية.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اختبارات الابداع.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ترشيح الأقران.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حكم الخبراء</a:t>
            </a:r>
          </a:p>
          <a:p>
            <a:pPr algn="r" rtl="1"/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08303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77808"/>
    </mc:Choice>
    <mc:Fallback xmlns="">
      <p:transition spd="slow" advTm="1778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305958" cy="692696"/>
          </a:xfrm>
        </p:spPr>
        <p:txBody>
          <a:bodyPr>
            <a:normAutofit fontScale="90000"/>
          </a:bodyPr>
          <a:lstStyle/>
          <a:p>
            <a:pPr rtl="1"/>
            <a:r>
              <a:rPr lang="ar-SA" sz="4400" b="1" dirty="0">
                <a:solidFill>
                  <a:srgbClr val="002060"/>
                </a:solidFill>
              </a:rPr>
              <a:t> </a:t>
            </a:r>
            <a:r>
              <a:rPr lang="ar-SA" sz="4400" b="1" dirty="0" smtClean="0">
                <a:solidFill>
                  <a:srgbClr val="002060"/>
                </a:solidFill>
              </a:rPr>
              <a:t>استراتيجيات وبرامج التعامل مع الطلاب الموهوبين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54881" y="1916832"/>
            <a:ext cx="8676455" cy="6165303"/>
          </a:xfrm>
        </p:spPr>
        <p:txBody>
          <a:bodyPr>
            <a:noAutofit/>
          </a:bodyPr>
          <a:lstStyle/>
          <a:p>
            <a:pPr algn="r" rtl="1"/>
            <a:r>
              <a:rPr lang="ar-SA" sz="3200" b="1" dirty="0" smtClean="0"/>
              <a:t>- استراتيجية حل المشكلات:</a:t>
            </a:r>
          </a:p>
          <a:p>
            <a:pPr algn="r" rtl="1"/>
            <a:r>
              <a:rPr lang="ar-SA" sz="3200" b="1" dirty="0" smtClean="0"/>
              <a:t>- العصف الذهنى:</a:t>
            </a:r>
          </a:p>
          <a:p>
            <a:pPr algn="r" rtl="1"/>
            <a:r>
              <a:rPr lang="ar-SA" sz="3200" b="1" dirty="0" smtClean="0"/>
              <a:t>- القضايا الجدلية:</a:t>
            </a:r>
          </a:p>
          <a:p>
            <a:pPr algn="r" rtl="1"/>
            <a:r>
              <a:rPr lang="ar-SA" sz="3200" b="1" dirty="0" smtClean="0"/>
              <a:t>- الاستقصاء</a:t>
            </a:r>
          </a:p>
          <a:p>
            <a:pPr algn="r" rtl="1"/>
            <a:r>
              <a:rPr lang="ar-SA" sz="3200" b="1" dirty="0" smtClean="0"/>
              <a:t>- أهم البرامج:</a:t>
            </a:r>
          </a:p>
          <a:p>
            <a:pPr algn="r" rtl="1"/>
            <a:r>
              <a:rPr lang="ar-SA" sz="3200" b="1" dirty="0" smtClean="0"/>
              <a:t>1- الإثراء:</a:t>
            </a:r>
          </a:p>
          <a:p>
            <a:pPr algn="r" rtl="1"/>
            <a:r>
              <a:rPr lang="ar-SA" sz="3200" b="1" dirty="0" smtClean="0"/>
              <a:t>2- غرفة مصادر التعلم:</a:t>
            </a:r>
          </a:p>
          <a:p>
            <a:pPr algn="r" rtl="1"/>
            <a:r>
              <a:rPr lang="ar-SA" sz="3200" b="1" dirty="0" smtClean="0"/>
              <a:t>3- الصف الخاص:</a:t>
            </a:r>
          </a:p>
          <a:p>
            <a:pPr algn="r" rtl="1"/>
            <a:endParaRPr lang="ar-SA" sz="3200" b="1" dirty="0" smtClean="0"/>
          </a:p>
          <a:p>
            <a:pPr algn="r" rtl="1"/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108064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4"/>
    </mc:Choice>
    <mc:Fallback xmlns="">
      <p:transition spd="slow" advTm="3045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5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6" fill="hold">
                      <p:stCondLst>
                        <p:cond delay="indefinite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2000" fill="hold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3" dur="2000"/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15616" y="476672"/>
            <a:ext cx="7305958" cy="692696"/>
          </a:xfrm>
        </p:spPr>
        <p:txBody>
          <a:bodyPr>
            <a:normAutofit fontScale="90000"/>
          </a:bodyPr>
          <a:lstStyle/>
          <a:p>
            <a:pPr rtl="1"/>
            <a:r>
              <a:rPr lang="ar-SA" sz="4400" b="1" dirty="0">
                <a:solidFill>
                  <a:srgbClr val="002060"/>
                </a:solidFill>
              </a:rPr>
              <a:t> </a:t>
            </a:r>
            <a:r>
              <a:rPr lang="ar-SA" sz="4400" b="1" dirty="0" smtClean="0">
                <a:solidFill>
                  <a:srgbClr val="002060"/>
                </a:solidFill>
              </a:rPr>
              <a:t>استراتيجيات وبرامج التعامل مع الطلاب الموهوبين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379713"/>
            <a:ext cx="8676455" cy="6165303"/>
          </a:xfrm>
        </p:spPr>
        <p:txBody>
          <a:bodyPr>
            <a:noAutofit/>
          </a:bodyPr>
          <a:lstStyle/>
          <a:p>
            <a:pPr algn="r" rtl="1"/>
            <a:r>
              <a:rPr lang="ar-SA" sz="3200" b="1" dirty="0" smtClean="0"/>
              <a:t>- أهم البرامج:</a:t>
            </a:r>
          </a:p>
          <a:p>
            <a:pPr algn="r" rtl="1"/>
            <a:r>
              <a:rPr lang="ar-SA" sz="3200" b="1" dirty="0" smtClean="0"/>
              <a:t>4- البرامج المدرسية الإضافية:</a:t>
            </a:r>
          </a:p>
          <a:p>
            <a:pPr algn="r" rtl="1"/>
            <a:r>
              <a:rPr lang="ar-SA" sz="3200" b="1" dirty="0" smtClean="0"/>
              <a:t>5- الندوات:</a:t>
            </a:r>
          </a:p>
          <a:p>
            <a:pPr algn="r" rtl="1"/>
            <a:r>
              <a:rPr lang="ar-SA" sz="3200" b="1" dirty="0" smtClean="0"/>
              <a:t>6- المدرسة الخاصة بالمتفوقين والموهوبين:</a:t>
            </a:r>
          </a:p>
          <a:p>
            <a:pPr algn="r" rtl="1"/>
            <a:r>
              <a:rPr lang="ar-SA" sz="3200" b="1" dirty="0" smtClean="0"/>
              <a:t>7- التدريس الفردى:</a:t>
            </a:r>
          </a:p>
          <a:p>
            <a:pPr algn="r" rtl="1"/>
            <a:r>
              <a:rPr lang="ar-SA" sz="3200" b="1" dirty="0" smtClean="0"/>
              <a:t>8- التسريع:</a:t>
            </a:r>
          </a:p>
          <a:p>
            <a:pPr algn="r" rtl="1"/>
            <a:endParaRPr lang="ar-SA" sz="3200" b="1" dirty="0" smtClean="0"/>
          </a:p>
          <a:p>
            <a:pPr algn="r" rtl="1"/>
            <a:endParaRPr lang="ar-SA" sz="3200" b="1" dirty="0" smtClean="0"/>
          </a:p>
          <a:p>
            <a:pPr algn="r" rtl="1"/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810181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033"/>
    </mc:Choice>
    <mc:Fallback xmlns="">
      <p:transition spd="slow" advTm="3203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23528" y="188640"/>
            <a:ext cx="7848872" cy="923330"/>
          </a:xfrm>
          <a:prstGeom prst="rect">
            <a:avLst/>
          </a:prstGeom>
          <a:noFill/>
        </p:spPr>
        <p:txBody>
          <a:bodyPr wrap="square" rtlCol="1">
            <a:spAutoFit/>
          </a:bodyPr>
          <a:lstStyle/>
          <a:p>
            <a:pPr algn="ctr"/>
            <a:r>
              <a:rPr lang="ar-SA" sz="5400" b="1" dirty="0"/>
              <a:t>المتفوقون والموهوبون</a:t>
            </a:r>
            <a:endParaRPr lang="ar-EG" sz="5400" b="1" dirty="0"/>
          </a:p>
        </p:txBody>
      </p:sp>
      <p:sp>
        <p:nvSpPr>
          <p:cNvPr id="6" name="Subtitle 2"/>
          <p:cNvSpPr>
            <a:spLocks noGrp="1"/>
          </p:cNvSpPr>
          <p:nvPr>
            <p:ph type="subTitle" idx="1"/>
          </p:nvPr>
        </p:nvSpPr>
        <p:spPr>
          <a:xfrm>
            <a:off x="107504" y="1412776"/>
            <a:ext cx="8876376" cy="5256584"/>
          </a:xfrm>
        </p:spPr>
        <p:txBody>
          <a:bodyPr>
            <a:normAutofit/>
          </a:bodyPr>
          <a:lstStyle/>
          <a:p>
            <a:pPr algn="just" rtl="1"/>
            <a:r>
              <a:rPr lang="ar-EG" sz="4400" b="1" dirty="0" smtClean="0"/>
              <a:t>هم </a:t>
            </a:r>
            <a:r>
              <a:rPr lang="ar-EG" sz="4400" b="1" dirty="0"/>
              <a:t>الأطفال </a:t>
            </a:r>
            <a:r>
              <a:rPr lang="ar-EG" sz="4400" b="1" dirty="0" smtClean="0"/>
              <a:t>الذين </a:t>
            </a:r>
            <a:r>
              <a:rPr lang="ar-EG" sz="4400" b="1" dirty="0"/>
              <a:t>يتصفون بالقدرة على أداء متميز فى مجال القدرات الإبداعية والفنية والقيادية أو فى مجالات دارسيه محددة، </a:t>
            </a:r>
            <a:r>
              <a:rPr lang="en-US" sz="4400" b="1" dirty="0" smtClean="0"/>
              <a:t>,</a:t>
            </a:r>
            <a:r>
              <a:rPr lang="ar-SA" sz="4400" b="1" dirty="0" smtClean="0"/>
              <a:t>وهم</a:t>
            </a:r>
            <a:r>
              <a:rPr lang="ar-EG" sz="4400" b="1" dirty="0" smtClean="0"/>
              <a:t> </a:t>
            </a:r>
            <a:r>
              <a:rPr lang="ar-EG" sz="4400" b="1" dirty="0"/>
              <a:t>الذين يملكون قدرات وإمكانيات غير عادية تبدو في أدائهم العالي والمتميز والذي يتم تحديدهم من خلال خبراء متخصصين مؤهلين ومتمرسين </a:t>
            </a:r>
            <a:r>
              <a:rPr lang="ar-SA" sz="4400" b="1" dirty="0" smtClean="0"/>
              <a:t>.</a:t>
            </a:r>
            <a:endParaRPr lang="ar-EG" sz="4400" b="1" dirty="0">
              <a:solidFill>
                <a:srgbClr val="002060"/>
              </a:solidFill>
            </a:endParaRPr>
          </a:p>
        </p:txBody>
      </p:sp>
      <p:pic>
        <p:nvPicPr>
          <p:cNvPr id="2" name="Audio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90840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17232"/>
    </mc:Choice>
    <mc:Fallback xmlns="">
      <p:transition spd="slow" advTm="2172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4" grpId="0"/>
      <p:bldP spid="6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45492" y="400895"/>
            <a:ext cx="6620968" cy="936104"/>
          </a:xfrm>
        </p:spPr>
        <p:txBody>
          <a:bodyPr/>
          <a:lstStyle/>
          <a:p>
            <a:pPr algn="ctr"/>
            <a:r>
              <a:rPr lang="ar-SA" sz="4400" b="1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محددات التفوق والموهبة</a:t>
            </a:r>
            <a:endParaRPr lang="ar-EG" sz="4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1475656" y="1772816"/>
            <a:ext cx="6120680" cy="5373216"/>
          </a:xfrm>
        </p:spPr>
        <p:txBody>
          <a:bodyPr>
            <a:normAutofit/>
          </a:bodyPr>
          <a:lstStyle/>
          <a:p>
            <a:pPr algn="r" rtl="1"/>
            <a:r>
              <a:rPr lang="ar-SA" sz="4800" b="1" dirty="0" smtClean="0"/>
              <a:t>أولا: مستوى الذكاء.</a:t>
            </a:r>
          </a:p>
          <a:p>
            <a:pPr algn="r" rtl="1"/>
            <a:r>
              <a:rPr lang="ar-SA" sz="4800" b="1" dirty="0" smtClean="0"/>
              <a:t>ثانيا: التفكير الابتكارى.</a:t>
            </a:r>
          </a:p>
          <a:p>
            <a:pPr algn="r" rtl="1"/>
            <a:r>
              <a:rPr lang="ar-SA" sz="4800" b="1" dirty="0" smtClean="0"/>
              <a:t>ثالثا: مستوى التحصيل</a:t>
            </a:r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628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06184"/>
    </mc:Choice>
    <mc:Fallback xmlns="">
      <p:transition spd="slow" advTm="4061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261516" y="116632"/>
            <a:ext cx="6620968" cy="936104"/>
          </a:xfrm>
        </p:spPr>
        <p:txBody>
          <a:bodyPr/>
          <a:lstStyle/>
          <a:p>
            <a:pPr algn="ctr"/>
            <a:r>
              <a:rPr lang="ar-SA" sz="4400" b="1" dirty="0" smtClean="0">
                <a:latin typeface="Simplified Arabic" panose="02020603050405020304" pitchFamily="18" charset="-78"/>
                <a:cs typeface="Simplified Arabic" panose="02020603050405020304" pitchFamily="18" charset="-78"/>
              </a:rPr>
              <a:t>خصائص الموهوبين والمتفوقين</a:t>
            </a:r>
            <a:endParaRPr lang="ar-EG" sz="4400" b="1" dirty="0">
              <a:latin typeface="Simplified Arabic" panose="02020603050405020304" pitchFamily="18" charset="-78"/>
              <a:cs typeface="Simplified Arabic" panose="02020603050405020304" pitchFamily="18" charset="-78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0" y="1196752"/>
            <a:ext cx="8964488" cy="5976664"/>
          </a:xfrm>
        </p:spPr>
        <p:txBody>
          <a:bodyPr>
            <a:normAutofit fontScale="25000" lnSpcReduction="20000"/>
          </a:bodyPr>
          <a:lstStyle/>
          <a:p>
            <a:pPr algn="r" rtl="1"/>
            <a:r>
              <a:rPr lang="ar-SA" sz="4000" dirty="0" smtClean="0"/>
              <a:t> </a:t>
            </a:r>
            <a:r>
              <a:rPr lang="ar-SA" sz="16000" b="1" dirty="0" smtClean="0"/>
              <a:t>أولا: الخصائص العقلية:</a:t>
            </a:r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SA" sz="8600" b="1" dirty="0" smtClean="0"/>
              <a:t>ا</a:t>
            </a:r>
            <a:r>
              <a:rPr lang="ar-EG" sz="11200" b="1" dirty="0" smtClean="0"/>
              <a:t>رتفاع </a:t>
            </a:r>
            <a:r>
              <a:rPr lang="ar-EG" sz="11200" b="1" dirty="0"/>
              <a:t>معدل نموه العقلي عن معدل النمو للطفل العادي . </a:t>
            </a:r>
            <a:endParaRPr lang="ar-SA" sz="11200" b="1" dirty="0" smtClean="0"/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 </a:t>
            </a:r>
            <a:r>
              <a:rPr lang="ar-EG" sz="11200" b="1" dirty="0"/>
              <a:t>قدرته على إدراك العلاقات المتعددة الموجودة بين عناصر </a:t>
            </a:r>
            <a:r>
              <a:rPr lang="ar-EG" sz="11200" b="1" dirty="0" smtClean="0"/>
              <a:t>المواقف</a:t>
            </a:r>
            <a:r>
              <a:rPr lang="ar-SA" sz="11200" b="1" dirty="0" smtClean="0"/>
              <a:t>.</a:t>
            </a:r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SA" sz="11200" b="1" dirty="0" smtClean="0"/>
              <a:t>يتراوح </a:t>
            </a:r>
            <a:r>
              <a:rPr lang="ar-EG" sz="11200" b="1" dirty="0" smtClean="0"/>
              <a:t>مستوى </a:t>
            </a:r>
            <a:r>
              <a:rPr lang="ar-EG" sz="11200" b="1" dirty="0"/>
              <a:t>الذكاء  </a:t>
            </a:r>
            <a:r>
              <a:rPr lang="ar-SA" sz="11200" b="1" dirty="0" smtClean="0"/>
              <a:t>من 120 فما فوق.</a:t>
            </a:r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يمتلك </a:t>
            </a:r>
            <a:r>
              <a:rPr lang="ar-EG" sz="11200" b="1" dirty="0"/>
              <a:t>كمية كبيرة من المعلومات العامّة والواسعة مقارنةً بزملائه </a:t>
            </a:r>
            <a:r>
              <a:rPr lang="ar-SA" sz="11200" b="1" dirty="0" smtClean="0"/>
              <a:t>.</a:t>
            </a:r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يتعلّم </a:t>
            </a:r>
            <a:r>
              <a:rPr lang="ar-EG" sz="11200" b="1" dirty="0"/>
              <a:t>بسرعة وبدون حاجة إلى الإعادة والتكرار </a:t>
            </a:r>
            <a:r>
              <a:rPr lang="ar-EG" sz="11200" b="1" dirty="0" smtClean="0"/>
              <a:t>.</a:t>
            </a:r>
            <a:endParaRPr lang="ar-SA" sz="11200" b="1" dirty="0" smtClean="0"/>
          </a:p>
          <a:p>
            <a:pPr marL="400050" indent="-4000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 </a:t>
            </a:r>
            <a:r>
              <a:rPr lang="ar-EG" sz="11200" b="1" dirty="0"/>
              <a:t>لديه قدرة عالية على التركيز والانتباه لوقت طويل . </a:t>
            </a:r>
            <a:endParaRPr lang="ar-SA" sz="11200" b="1" dirty="0" smtClean="0"/>
          </a:p>
          <a:p>
            <a:pPr marL="742950" indent="-7429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عادةً </a:t>
            </a:r>
            <a:r>
              <a:rPr lang="ar-EG" sz="11200" b="1" dirty="0"/>
              <a:t>ما يقفز فوق الخطوات المنطقية في التعلّم والوصول إلى النتيجة </a:t>
            </a:r>
            <a:r>
              <a:rPr lang="ar-EG" sz="11200" b="1" dirty="0" smtClean="0"/>
              <a:t>.</a:t>
            </a:r>
            <a:endParaRPr lang="ar-SA" sz="11200" b="1" dirty="0" smtClean="0"/>
          </a:p>
          <a:p>
            <a:pPr marL="742950" indent="-742950" algn="r" rtl="1">
              <a:lnSpc>
                <a:spcPct val="120000"/>
              </a:lnSpc>
              <a:buFont typeface="+mj-lt"/>
              <a:buAutoNum type="arabicPeriod"/>
            </a:pPr>
            <a:r>
              <a:rPr lang="ar-EG" sz="11200" b="1" dirty="0" smtClean="0"/>
              <a:t> </a:t>
            </a:r>
            <a:r>
              <a:rPr lang="ar-EG" sz="11200" b="1" dirty="0"/>
              <a:t>لديه النقد البنّاء الذي يقوم على أساس من الاستقراء والاستنتاج . </a:t>
            </a:r>
            <a:r>
              <a:rPr lang="ar-EG" sz="8600" b="1" dirty="0"/>
              <a:t/>
            </a:r>
            <a:br>
              <a:rPr lang="ar-EG" sz="8600" b="1" dirty="0"/>
            </a:br>
            <a:r>
              <a:rPr lang="ar-EG" sz="8600" b="1" dirty="0"/>
              <a:t/>
            </a:r>
            <a:br>
              <a:rPr lang="ar-EG" sz="8600" b="1" dirty="0"/>
            </a:br>
            <a:endParaRPr lang="en-US" sz="8600" b="1" dirty="0"/>
          </a:p>
        </p:txBody>
      </p:sp>
      <p:pic>
        <p:nvPicPr>
          <p:cNvPr id="3" name="Audio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585427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24860"/>
    </mc:Choice>
    <mc:Fallback xmlns="">
      <p:transition spd="slow" advTm="1248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2000"/>
                            </p:stCondLst>
                            <p:childTnLst>
                              <p:par>
                                <p:cTn id="3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140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2000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6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4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8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4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2" grpId="0"/>
      <p:bldP spid="4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39610"/>
            <a:ext cx="7305958" cy="903457"/>
          </a:xfrm>
        </p:spPr>
        <p:txBody>
          <a:bodyPr>
            <a:normAutofit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ثانيا :الخصائص الجسمية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23528" y="963347"/>
            <a:ext cx="8352927" cy="5561997"/>
          </a:xfrm>
        </p:spPr>
        <p:txBody>
          <a:bodyPr>
            <a:no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EG" sz="3200" b="1" dirty="0" smtClean="0"/>
              <a:t>أثقل </a:t>
            </a:r>
            <a:r>
              <a:rPr lang="ar-EG" sz="3200" b="1" dirty="0"/>
              <a:t>وزناً وأطول بدرجة قليلة ، ووزنه أكبر بالنسبة </a:t>
            </a:r>
            <a:r>
              <a:rPr lang="ar-EG" sz="3200" b="1" dirty="0" smtClean="0"/>
              <a:t>لطوله</a:t>
            </a:r>
            <a:r>
              <a:rPr lang="ar-SA" sz="3200" b="1" dirty="0" smtClean="0"/>
              <a:t>.</a:t>
            </a:r>
          </a:p>
          <a:p>
            <a:pPr marL="457200" indent="-457200" algn="r" rtl="1">
              <a:buFont typeface="+mj-lt"/>
              <a:buAutoNum type="arabicPeriod"/>
            </a:pPr>
            <a:r>
              <a:rPr lang="ar-SA" sz="3200" b="1" dirty="0"/>
              <a:t> </a:t>
            </a:r>
            <a:r>
              <a:rPr lang="ar-SA" sz="3200" b="1" dirty="0" smtClean="0"/>
              <a:t> </a:t>
            </a:r>
            <a:r>
              <a:rPr lang="ar-EG" sz="3200" b="1" dirty="0" smtClean="0"/>
              <a:t>أقوى </a:t>
            </a:r>
            <a:r>
              <a:rPr lang="ar-EG" sz="3200" b="1" dirty="0"/>
              <a:t>جسماً وصحةً ويتغذى جيداً . </a:t>
            </a:r>
            <a:endParaRPr lang="ar-SA" sz="32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EG" sz="3200" b="1" dirty="0" smtClean="0"/>
              <a:t> </a:t>
            </a:r>
            <a:r>
              <a:rPr lang="ar-EG" sz="3200" b="1" dirty="0"/>
              <a:t>خالياً نسبياً من الاضطرابات العصبية </a:t>
            </a:r>
            <a:r>
              <a:rPr lang="ar-EG" sz="3200" b="1" dirty="0" smtClean="0"/>
              <a:t>.</a:t>
            </a:r>
            <a:endParaRPr lang="ar-SA" sz="32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EG" sz="3200" b="1" dirty="0" smtClean="0"/>
              <a:t> </a:t>
            </a:r>
            <a:r>
              <a:rPr lang="ar-EG" sz="3200" b="1" dirty="0"/>
              <a:t>يتم تكوين عظامه في وقت مبكر بعض الشيء </a:t>
            </a:r>
            <a:r>
              <a:rPr lang="ar-EG" sz="3200" b="1" dirty="0" smtClean="0"/>
              <a:t>.</a:t>
            </a:r>
            <a:endParaRPr lang="ar-SA" sz="32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SA" sz="3200" b="1" dirty="0"/>
              <a:t> </a:t>
            </a:r>
            <a:r>
              <a:rPr lang="ar-EG" sz="3200" b="1" dirty="0" smtClean="0"/>
              <a:t>مبكراً </a:t>
            </a:r>
            <a:r>
              <a:rPr lang="ar-EG" sz="3200" b="1" dirty="0"/>
              <a:t>في نضجه بالنسبة لسنه . </a:t>
            </a:r>
            <a:br>
              <a:rPr lang="ar-EG" sz="3200" b="1" dirty="0"/>
            </a:br>
            <a:r>
              <a:rPr lang="ar-EG" sz="3200" b="1" dirty="0" smtClean="0"/>
              <a:t>إلا </a:t>
            </a:r>
            <a:r>
              <a:rPr lang="ar-EG" sz="3200" b="1" dirty="0"/>
              <a:t>أنّ هذا التفوق في الخصائص الجسمية ليس بالضرورة أن ينطبق على كل طفل موهوب، </a:t>
            </a: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24146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5437"/>
    </mc:Choice>
    <mc:Fallback xmlns="">
      <p:transition spd="slow" advTm="7543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53335"/>
            <a:ext cx="7305958" cy="903457"/>
          </a:xfrm>
        </p:spPr>
        <p:txBody>
          <a:bodyPr>
            <a:normAutofit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ثالثا :الخصائص الاجتماعية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96003"/>
            <a:ext cx="8676455" cy="5561997"/>
          </a:xfrm>
        </p:spPr>
        <p:txBody>
          <a:bodyPr>
            <a:noAutofit/>
          </a:bodyPr>
          <a:lstStyle/>
          <a:p>
            <a:pPr marL="457200" indent="-457200" algn="r" rtl="1">
              <a:buFont typeface="+mj-lt"/>
              <a:buAutoNum type="arabicPeriod"/>
            </a:pPr>
            <a:r>
              <a:rPr lang="ar-SA" sz="3200" dirty="0" smtClean="0"/>
              <a:t>ا</a:t>
            </a:r>
            <a:r>
              <a:rPr lang="ar-EG" sz="3600" b="1" dirty="0" smtClean="0"/>
              <a:t>لدافعية </a:t>
            </a:r>
            <a:r>
              <a:rPr lang="ar-EG" sz="3600" b="1" dirty="0"/>
              <a:t>القوية مع الحاجة إلى تحقيق الذات 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SA" sz="3600" b="1" dirty="0"/>
              <a:t> </a:t>
            </a:r>
            <a:r>
              <a:rPr lang="ar-EG" sz="3600" b="1" dirty="0" smtClean="0"/>
              <a:t> </a:t>
            </a:r>
            <a:r>
              <a:rPr lang="ar-EG" sz="3600" b="1" dirty="0"/>
              <a:t>الإدراك العالي للعلاقات الاجتماعية 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EG" sz="3600" b="1" dirty="0" smtClean="0"/>
              <a:t> </a:t>
            </a:r>
            <a:r>
              <a:rPr lang="ar-EG" sz="3600" b="1" dirty="0"/>
              <a:t>القدرة على القيادة 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/>
            </a:pPr>
            <a:r>
              <a:rPr lang="ar-EG" sz="3600" b="1" dirty="0" smtClean="0"/>
              <a:t> </a:t>
            </a:r>
            <a:r>
              <a:rPr lang="ar-EG" sz="3600" b="1" dirty="0"/>
              <a:t>القدرة على حل المشكلات الاجتماعية والبيئية </a:t>
            </a:r>
            <a:r>
              <a:rPr lang="ar-EG" sz="3200" b="1" dirty="0"/>
              <a:t>. </a:t>
            </a:r>
            <a:endParaRPr lang="ar-SA" sz="3200" b="1" dirty="0" smtClean="0"/>
          </a:p>
          <a:p>
            <a:pPr algn="r" rtl="1"/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1603254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5356"/>
    </mc:Choice>
    <mc:Fallback xmlns="">
      <p:transition spd="slow" advTm="653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71600" y="620688"/>
            <a:ext cx="7305958" cy="903457"/>
          </a:xfrm>
        </p:spPr>
        <p:txBody>
          <a:bodyPr>
            <a:normAutofit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ثالثا :الخصائص الاجتماعية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96003"/>
            <a:ext cx="8676455" cy="5561997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 startAt="5"/>
            </a:pPr>
            <a:r>
              <a:rPr lang="ar-EG" sz="3600" b="1" dirty="0" smtClean="0"/>
              <a:t>الاهتمام </a:t>
            </a:r>
            <a:r>
              <a:rPr lang="ar-EG" sz="3600" b="1" dirty="0"/>
              <a:t>الكبير بالقيم المثالية كالعدالة والحق 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 startAt="5"/>
            </a:pPr>
            <a:r>
              <a:rPr lang="ar-EG" sz="3600" b="1" dirty="0"/>
              <a:t>يشفق على الآخرين ويتعاطف معهم 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 startAt="5"/>
            </a:pPr>
            <a:r>
              <a:rPr lang="ar-SA" sz="3600" b="1" dirty="0" smtClean="0"/>
              <a:t> </a:t>
            </a:r>
            <a:r>
              <a:rPr lang="ar-EG" sz="3600" b="1" dirty="0" smtClean="0"/>
              <a:t>ينظم </a:t>
            </a:r>
            <a:r>
              <a:rPr lang="ar-EG" sz="3600" b="1" dirty="0"/>
              <a:t>ويقود نشاطات </a:t>
            </a:r>
            <a:r>
              <a:rPr lang="ar-EG" sz="3600" b="1" dirty="0" smtClean="0"/>
              <a:t>الجماعة</a:t>
            </a:r>
            <a:r>
              <a:rPr lang="ar-SA" sz="3600" b="1" dirty="0" smtClean="0"/>
              <a:t> ، </a:t>
            </a:r>
            <a:r>
              <a:rPr lang="ar-EG" sz="3600" b="1" dirty="0"/>
              <a:t>واثق بنفسه ومستقل</a:t>
            </a:r>
            <a:r>
              <a:rPr lang="ar-EG" sz="3600" b="1" dirty="0" smtClean="0"/>
              <a:t> </a:t>
            </a:r>
            <a:r>
              <a:rPr lang="ar-EG" sz="3600" b="1" dirty="0"/>
              <a:t>. </a:t>
            </a:r>
            <a:endParaRPr lang="ar-SA" sz="3600" b="1" dirty="0" smtClean="0"/>
          </a:p>
          <a:p>
            <a:pPr marL="457200" indent="-457200" algn="r" rtl="1">
              <a:buFont typeface="+mj-lt"/>
              <a:buAutoNum type="arabicPeriod" startAt="5"/>
            </a:pPr>
            <a:r>
              <a:rPr lang="ar-SA" sz="3600" b="1" dirty="0"/>
              <a:t> </a:t>
            </a:r>
            <a:r>
              <a:rPr lang="ar-EG" sz="3600" b="1" dirty="0" smtClean="0"/>
              <a:t>يبني </a:t>
            </a:r>
            <a:r>
              <a:rPr lang="ar-EG" sz="3600" b="1" dirty="0"/>
              <a:t>علاقات جيدة مع الأطفال الأكبر </a:t>
            </a:r>
            <a:r>
              <a:rPr lang="ar-EG" sz="3600" b="1" dirty="0" smtClean="0"/>
              <a:t>سنّاً</a:t>
            </a:r>
            <a:r>
              <a:rPr lang="ar-EG" sz="3600" dirty="0" smtClean="0"/>
              <a:t>.</a:t>
            </a:r>
            <a:r>
              <a:rPr lang="ar-EG" sz="3600" b="1" dirty="0"/>
              <a:t/>
            </a:r>
            <a:br>
              <a:rPr lang="ar-EG" sz="3600" b="1" dirty="0"/>
            </a:br>
            <a:r>
              <a:rPr lang="ar-EG" sz="3600" b="1" dirty="0"/>
              <a:t/>
            </a:r>
            <a:br>
              <a:rPr lang="ar-EG" sz="3600" b="1" dirty="0"/>
            </a:br>
            <a:endParaRPr lang="en-US" sz="36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21874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518"/>
    </mc:Choice>
    <mc:Fallback xmlns="">
      <p:transition spd="slow" advTm="6151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432048"/>
            <a:ext cx="7305958" cy="692696"/>
          </a:xfrm>
        </p:spPr>
        <p:txBody>
          <a:bodyPr>
            <a:normAutofit fontScale="90000"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رابعاً:الخصائص الوجدانية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962" y="1124744"/>
            <a:ext cx="8676455" cy="6165303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يتمتع </a:t>
            </a:r>
            <a:r>
              <a:rPr lang="ar-EG" sz="3200" b="1" dirty="0"/>
              <a:t>بمستوى من التكيف والصحة </a:t>
            </a:r>
            <a:r>
              <a:rPr lang="ar-EG" sz="3200" b="1" dirty="0" smtClean="0"/>
              <a:t>النفسية</a:t>
            </a:r>
            <a:r>
              <a:rPr lang="ar-SA" sz="3200" b="1" dirty="0" smtClean="0"/>
              <a:t>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يتوافق </a:t>
            </a:r>
            <a:r>
              <a:rPr lang="ar-EG" sz="3200" b="1" dirty="0"/>
              <a:t>بسرعة مع التغيرات المختلفة والمواقف </a:t>
            </a:r>
            <a:r>
              <a:rPr lang="ar-EG" sz="3200" b="1" dirty="0" smtClean="0"/>
              <a:t>الجديدة</a:t>
            </a:r>
            <a:r>
              <a:rPr lang="ar-SA" sz="3200" b="1" dirty="0" smtClean="0"/>
              <a:t>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يعاني </a:t>
            </a:r>
            <a:r>
              <a:rPr lang="ar-EG" sz="3200" b="1" dirty="0"/>
              <a:t>من بعض أشكال سوء التكيف والجنوح والإحباط أحياناً  </a:t>
            </a:r>
            <a:endParaRPr lang="ar-SA" sz="3200" b="1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يتحلى </a:t>
            </a:r>
            <a:r>
              <a:rPr lang="ar-EG" sz="3200" b="1" dirty="0"/>
              <a:t>بدرجة عالية من الاتزان الانفعالي </a:t>
            </a:r>
            <a:endParaRPr lang="ar-SA" sz="3200" b="1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 </a:t>
            </a:r>
            <a:r>
              <a:rPr lang="ar-EG" sz="3200" b="1" dirty="0"/>
              <a:t>سريع الرضا إذا غضب ولا يميل إلى التحامل والتعصب . </a:t>
            </a:r>
            <a:endParaRPr lang="ar-SA" sz="3200" b="1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سريع </a:t>
            </a:r>
            <a:r>
              <a:rPr lang="ar-EG" sz="3200" b="1" dirty="0"/>
              <a:t>الغضب وعنيد ولا يتخلى عن رأيه بسهولة . </a:t>
            </a:r>
            <a:endParaRPr lang="ar-SA" sz="3200" b="1" dirty="0" smtClean="0"/>
          </a:p>
          <a:p>
            <a:pPr marL="514350" indent="-514350" algn="r" rtl="1">
              <a:buFont typeface="+mj-lt"/>
              <a:buAutoNum type="arabicPeriod"/>
            </a:pPr>
            <a:r>
              <a:rPr lang="ar-EG" sz="3200" b="1" dirty="0" smtClean="0"/>
              <a:t>إرادته </a:t>
            </a:r>
            <a:r>
              <a:rPr lang="ar-EG" sz="3200" b="1" dirty="0"/>
              <a:t>قوية ولا يحبط بسرعة ولديه المقدرة على الصبر والتسامح . </a:t>
            </a:r>
            <a:br>
              <a:rPr lang="ar-EG" sz="3200" b="1" dirty="0"/>
            </a:br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6051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42884"/>
    </mc:Choice>
    <mc:Fallback xmlns="">
      <p:transition spd="slow" advTm="1428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9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7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43608" y="687017"/>
            <a:ext cx="7305958" cy="692696"/>
          </a:xfrm>
        </p:spPr>
        <p:txBody>
          <a:bodyPr>
            <a:normAutofit fontScale="90000"/>
          </a:bodyPr>
          <a:lstStyle/>
          <a:p>
            <a:pPr rtl="1"/>
            <a:r>
              <a:rPr lang="ar-SA" sz="4400" b="1" dirty="0" smtClean="0">
                <a:solidFill>
                  <a:srgbClr val="002060"/>
                </a:solidFill>
              </a:rPr>
              <a:t>حاجات الطلاب الموهوبين</a:t>
            </a:r>
            <a:endParaRPr lang="en-US" sz="4400" b="1" dirty="0">
              <a:solidFill>
                <a:srgbClr val="002060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692697"/>
            <a:ext cx="8676455" cy="6165303"/>
          </a:xfrm>
        </p:spPr>
        <p:txBody>
          <a:bodyPr>
            <a:noAutofit/>
          </a:bodyPr>
          <a:lstStyle/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بحاجة إلى مهارات التفكير والاستدلال، واستخدام أساليب البحث والتقصى.</a:t>
            </a:r>
          </a:p>
          <a:p>
            <a:pPr marL="514350" indent="-514350" algn="r" rtl="1">
              <a:buFont typeface="+mj-lt"/>
              <a:buAutoNum type="arabicPeriod"/>
            </a:pPr>
            <a:r>
              <a:rPr lang="ar-SA" sz="3200" b="1" dirty="0" smtClean="0"/>
              <a:t>بحاجة إلى التفاعل مع الأخرين ، والاحساس بتقبل أدوارهم.</a:t>
            </a:r>
          </a:p>
          <a:p>
            <a:pPr algn="r" rtl="1"/>
            <a:r>
              <a:rPr lang="ar-EG" sz="3200" b="1" dirty="0"/>
              <a:t/>
            </a:r>
            <a:br>
              <a:rPr lang="ar-EG" sz="3200" b="1" dirty="0"/>
            </a:br>
            <a:endParaRPr lang="en-US" sz="3200" b="1" dirty="0"/>
          </a:p>
        </p:txBody>
      </p:sp>
      <p:pic>
        <p:nvPicPr>
          <p:cNvPr id="4" name="Audio 3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318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927368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0413"/>
    </mc:Choice>
    <mc:Fallback xmlns="">
      <p:transition spd="slow" advTm="9041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" grpId="0"/>
      <p:bldP spid="3" grpId="0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3.7|3.1|3.2|2.2|2.6|2.5|2.3|3.2|141.2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5.4|2.6|4.1|2.8|2.3|2.6|2.1|2.8|2.7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1.2|2.8|2.9|1.7|15.2|2.7|2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111.1|129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5.9|25.1|9.2|5.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|1.2|10.7|29.5|13.8|7.3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1|4.6|23.7|6.6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|7.5|24.1|21.2|31.2|6.8|12.1|29.2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|4.6|51.4|30.8"/>
</p:tagLst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rganic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4"/>
      </a:accent6>
      <a:hlink>
        <a:srgbClr val="BB7826"/>
      </a:hlink>
      <a:folHlink>
        <a:srgbClr val="CF9C5F"/>
      </a:folHlink>
    </a:clrScheme>
    <a:fontScheme name="Organic">
      <a:majorFont>
        <a:latin typeface="Garamond" panose="02020404030301010803"/>
        <a:ea typeface=""/>
        <a:cs typeface=""/>
        <a:font script="Jpan" typeface="ＭＳ Ｐゴシック"/>
        <a:font script="Hang" typeface="돋움"/>
        <a:font script="Hans" typeface="方正舒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Garamond" panose="02020404030301010803"/>
        <a:ea typeface=""/>
        <a:cs typeface=""/>
        <a:font script="Jpan" typeface="ＭＳ Ｐ明朝"/>
        <a:font script="Hang" typeface="바탕"/>
        <a:font script="Hans" typeface="方正舒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rnd" cmpd="sng" algn="ctr">
          <a:solidFill>
            <a:schemeClr val="phClr"/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Organic</Template>
  <TotalTime>1022</TotalTime>
  <Words>280</Words>
  <Application>Microsoft Office PowerPoint</Application>
  <PresentationFormat>On-screen Show (4:3)</PresentationFormat>
  <Paragraphs>77</Paragraphs>
  <Slides>12</Slides>
  <Notes>0</Notes>
  <HiddenSlides>0</HiddenSlides>
  <MMClips>12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Garamond</vt:lpstr>
      <vt:lpstr>Simplified Arabic</vt:lpstr>
      <vt:lpstr>Times New Roman</vt:lpstr>
      <vt:lpstr>Organic</vt:lpstr>
      <vt:lpstr>PowerPoint Presentation</vt:lpstr>
      <vt:lpstr>PowerPoint Presentation</vt:lpstr>
      <vt:lpstr>محددات التفوق والموهبة</vt:lpstr>
      <vt:lpstr>خصائص الموهوبين والمتفوقين</vt:lpstr>
      <vt:lpstr>ثانيا :الخصائص الجسمية</vt:lpstr>
      <vt:lpstr>ثالثا :الخصائص الاجتماعية</vt:lpstr>
      <vt:lpstr>ثالثا :الخصائص الاجتماعية</vt:lpstr>
      <vt:lpstr>رابعاً:الخصائص الوجدانية</vt:lpstr>
      <vt:lpstr>حاجات الطلاب الموهوبين</vt:lpstr>
      <vt:lpstr>وسائل الكشف عن الطلاب الموهوبين</vt:lpstr>
      <vt:lpstr> استراتيجيات وبرامج التعامل مع الطلاب الموهوبين</vt:lpstr>
      <vt:lpstr> استراتيجيات وبرامج التعامل مع الطلاب الموهوبين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أهمية برامج التدريس المصغر</dc:title>
  <dc:creator>د. ميساء حمزة</dc:creator>
  <cp:lastModifiedBy>MAYSAAA AHMED</cp:lastModifiedBy>
  <cp:revision>108</cp:revision>
  <dcterms:created xsi:type="dcterms:W3CDTF">2012-10-02T05:53:51Z</dcterms:created>
  <dcterms:modified xsi:type="dcterms:W3CDTF">2020-03-16T22:01:42Z</dcterms:modified>
</cp:coreProperties>
</file>